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78" autoAdjust="0"/>
  </p:normalViewPr>
  <p:slideViewPr>
    <p:cSldViewPr>
      <p:cViewPr varScale="1">
        <p:scale>
          <a:sx n="81" d="100"/>
          <a:sy n="81" d="100"/>
        </p:scale>
        <p:origin x="-24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2792-DD68-450C-B770-BA050AE4066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4DFCC-A950-4424-AB75-5E3B73639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Охват обучающихся, являющиеся участниками общественных объединений  - показатель качества оказания муниципальной услуги (Муниципальная программа  Добрянского городского округа «Функционирование и развитие системы образования»).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Приказом управления образования от 11.08.2021  №189 «Об утверждении муниципальной системы управления качеством образования в Добрянском городском округе»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утверждена муниципальная система управления качеством образования на период с 2021 по 2024 год.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7.3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добровольчества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п.п. 7.4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детских и молодежных общественных объединений (самоуправление, РДШ,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ЮИД и ДЮП и др.)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результативности работы с категорией детей/семей группы риска СОП: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несовершеннолетних от 14 до 18 лет, находящимися в группе риска СОП, либо отнесенных к данной категории, вовлеченных в различные виды занятости и досуга в молодежных организациях и объединениях, от общего количества несовершеннолетних, признанных находящимися в социально опасном положении.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Доля несовершеннолетних от 14 до 18 лет, находящимися в группе риска СОП, вовлеченных в отчетном периоде в волонтерскую и иную добровольческую деятельность, организованную молодежными организациями и объединениями, от общего количества несовершеннолетних, находящимися в группе риска СОП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не может не учитывать влияния на воспитание детей различных социальных институтов.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них особое место занимают различные детские общественные объединения.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Детское общественное объединение имеет большие воспитательные возможности: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Форма социального воспитания детей</a:t>
            </a:r>
            <a:br>
              <a:rPr lang="ru-RU" dirty="0" smtClean="0"/>
            </a:br>
            <a:r>
              <a:rPr lang="ru-RU" dirty="0" smtClean="0"/>
              <a:t>Разумно организованный досуг детей</a:t>
            </a:r>
            <a:br>
              <a:rPr lang="ru-RU" dirty="0" smtClean="0"/>
            </a:br>
            <a:r>
              <a:rPr lang="ru-RU" dirty="0" smtClean="0"/>
              <a:t>Эффективное средство приобретения личного жизненного опыта самостоятельности</a:t>
            </a:r>
            <a:br>
              <a:rPr lang="ru-RU" dirty="0" smtClean="0"/>
            </a:br>
            <a:r>
              <a:rPr lang="ru-RU" dirty="0" smtClean="0"/>
              <a:t>Мир игры, фантазии, свободы творчества.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Организация профилактической</a:t>
            </a:r>
            <a:r>
              <a:rPr lang="ru-RU" baseline="0" dirty="0" smtClean="0"/>
              <a:t>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ОО: Советы старшеклассников, </a:t>
            </a:r>
            <a:r>
              <a:rPr lang="ru-RU" baseline="0" dirty="0" err="1" smtClean="0"/>
              <a:t>ЮнАрмейские</a:t>
            </a:r>
            <a:r>
              <a:rPr lang="ru-RU" baseline="0" dirty="0" smtClean="0"/>
              <a:t> отряды, волонтеры, ЮИД, ДЮП и другие.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обучающихся детских ОО ДГО – 1096 (на 27.09.2021) – 17% от количества школьников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Необходимость в совершенствовании приемов и методов патриотического, в целом, и военно-патриотического воспитания, в частности, можно решить посредством организации движения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Юнармия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на базе образовательной организации.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Направления деятельности могут быть различными.</a:t>
            </a:r>
          </a:p>
          <a:p>
            <a:endParaRPr lang="ru-RU" dirty="0" smtClean="0"/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Позитивные тенденции выражаются следующими положениями: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Созданные отряды на базе ОО расширяют возможности внеурочной деятельности,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«готова к использованию».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Чувство сопричастности со всей страной.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13CA8-A8E4-41F1-9F12-46F4911E6F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Оптимизация активности подростков через позитивную деятельность по формированию ответственности за безопасность своей жизни и окружающих на дорогах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Активная пропаганда БДД среди детей для предупреждения ДДТТ.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Социализация подростков, привитие навыков общественной организационной работы, ответственности, товарищества через деятельность объединения отряда ЮИД.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Общероссийская общественно-государственная детско-юношеская организация, деятельность которой направлена на воспитание подрастающего поколения, развитие детей на основе их интересов и потребностей, а также организацию досуга и занятости школьников.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Военно-патриотическое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направление;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Гражданская активность;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Информационно-медийное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Личнстный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рост.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Акции по направлению Гражданская активность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целью обеспечения достижения целевого показателя «Увеличение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15 %» в рамках регионального проекта «Социальная активность», характеризующего достижение национальной цели развития Российской Федерации «Возможности для самореализации и развития талантов», установленной Указом Президента Российской Федерации от 21.07.2020 № 474 «О национальных целях развития Российской Федерации на период до 2030 года», для формирования позитивных установок на добровольческую деятельность, воспитания здорового образа жизни и профилактики вредных привычек обучающихся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Добрянского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городского округа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Волонтёрские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объединения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воспитывают у учащихся гуманное отношение к людям, защищать их жизнь и здоровье, обеспечивать уважение к человеческой личности, способствовать воспитанию патриотизма и активной жизненной позиции, позитивного отношения к себе, обществу, уважению к традициям школы.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Волонтёрский центр осуществляет деятельность по привлечению школьников к организации и проведению акций и мероприятий волонтёрской направленности.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Координатор	</a:t>
            </a:r>
          </a:p>
          <a:p>
            <a:r>
              <a:rPr lang="ru-RU" dirty="0" smtClean="0"/>
              <a:t>разработка и реализации проектов, программ, акций и др., призванных актуализировать приоритетные направления волонтёрской деятельности; </a:t>
            </a:r>
          </a:p>
          <a:p>
            <a:r>
              <a:rPr lang="ru-RU" dirty="0" smtClean="0"/>
              <a:t>	разработка и утверждение планов координации деятельности волонтёрских отрядов; привлечение к участию в волонтёрской деятельности новых членов; </a:t>
            </a:r>
          </a:p>
          <a:p>
            <a:r>
              <a:rPr lang="ru-RU" dirty="0" smtClean="0"/>
              <a:t>	взаимодействие с общественными молодёжными объединениями и организациями, заинтересованными в волонтёрской деятельности; </a:t>
            </a:r>
          </a:p>
          <a:p>
            <a:r>
              <a:rPr lang="ru-RU" dirty="0" smtClean="0"/>
              <a:t>	подведение итогов по результатам проделанной работы за определенный период времени, а также обмен опытом работы отдельных волонтёрских организаций и участников волонтёрской деятельности; </a:t>
            </a:r>
          </a:p>
          <a:p>
            <a:r>
              <a:rPr lang="ru-RU" dirty="0" smtClean="0"/>
              <a:t>	информирование населения через средства массовой информации о целях и задачах своей деятельности, о мероприятиях, проводимых в рамках разработанных программ, проектов и т.д.; </a:t>
            </a:r>
          </a:p>
          <a:p>
            <a:endParaRPr lang="ru-RU" dirty="0" smtClean="0"/>
          </a:p>
          <a:p>
            <a:r>
              <a:rPr lang="ru-RU" dirty="0" smtClean="0"/>
              <a:t>ОО</a:t>
            </a:r>
          </a:p>
          <a:p>
            <a:r>
              <a:rPr lang="ru-RU" dirty="0" smtClean="0"/>
              <a:t>	помощь педагогическому коллективу в работе с детьми и подростками, как во время учебного процесса, так и в каникулярный период; </a:t>
            </a:r>
          </a:p>
          <a:p>
            <a:r>
              <a:rPr lang="ru-RU" dirty="0" smtClean="0"/>
              <a:t>	организация и проведение волонтёрских уроков и экскурсий; </a:t>
            </a:r>
          </a:p>
          <a:p>
            <a:r>
              <a:rPr lang="ru-RU" dirty="0" smtClean="0"/>
              <a:t>	развитие проектов, направленных на пропаганду идей здорового образа жизни среди молодежи, профилактику курения, алкоголизма, употребления наркотиков;</a:t>
            </a:r>
          </a:p>
          <a:p>
            <a:r>
              <a:rPr lang="ru-RU" dirty="0" smtClean="0"/>
              <a:t>	уборка территории школы, микрорайона, культурных мест города; </a:t>
            </a:r>
          </a:p>
          <a:p>
            <a:r>
              <a:rPr lang="ru-RU" dirty="0" smtClean="0"/>
              <a:t>	проведение профилактической работы с детьми и молодёжью из «группы риска» (беседы, тренинги, тематические игры, дискуссии, акции); </a:t>
            </a:r>
          </a:p>
          <a:p>
            <a:r>
              <a:rPr lang="ru-RU" dirty="0" smtClean="0"/>
              <a:t>	организация и проведение воспитательно-профилактических мероприятий (тематических вечеров, конкурсов и викторин, бесед и лекций); </a:t>
            </a:r>
          </a:p>
          <a:p>
            <a:r>
              <a:rPr lang="ru-RU" dirty="0" smtClean="0"/>
              <a:t>	социальное служение (работа с ветеранами, пожилыми людьми, людьми с ограниченными возможностями здоровья, а также с другими социально незащищенными категориями граждан); </a:t>
            </a:r>
          </a:p>
          <a:p>
            <a:r>
              <a:rPr lang="ru-RU" dirty="0" smtClean="0"/>
              <a:t>	оказание конкретной помощи учащимся, незащищённым слоям населения, охрана окружающей среды; </a:t>
            </a:r>
          </a:p>
          <a:p>
            <a:r>
              <a:rPr lang="ru-RU" dirty="0" smtClean="0"/>
              <a:t>	помощь в организации и проведении общих культурно-массовых и спортивных мероприятий.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Школьные объединения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DFCC-A950-4424-AB75-5E3B736392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9209-DB29-4685-877B-F1BBD1F7B1AC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6F02-149A-4DB2-8939-2770770F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детских общественных объединений в общеобразовательных организациях Добрянского городского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301208"/>
            <a:ext cx="2808312" cy="11989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Совещание руководителей  29.09.2021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54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вовлечению обучающихся в детские общественные объединения;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Увеличить охват деятельностью общественных объединений обучающихся  ГР СОП и СОП.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Ответственные: Руководители ОО.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Срок: постоянно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Поселеннова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О.В., гл. специалист управления образования АДГО.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 Обеспечить деятельность общественного объединения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как  координатора движения в округе.</a:t>
            </a:r>
          </a:p>
          <a:p>
            <a:pPr marL="457200" indent="-457200"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деятельность общественного объединения ЮИД, как  координатора движения в округе.</a:t>
            </a:r>
          </a:p>
          <a:p>
            <a:pPr marL="457200" indent="-457200">
              <a:buFontTx/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деятельность общественного объединения волонтеров,  как  координатора движения в округе.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Ответственные: Власов В.Б., директор МБУ ДО "ЦДОД "Логос".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Срок: постоянно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Контроль: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Поселеннова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О.В., гл. специалист управления образования АДГО.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Добрянского городского округа «Функционирование и развитие системы образования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утверждена Постановлением АДМР от 22.11.2019 №1190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Показатель качества муниципальной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услуги.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обучающихся, являющиеся участниками общественных объединений (самоуправление, РДШ,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ЗОЖ, экологи,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военно-патриотические кружки,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волонтеры, добровольцы,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ДЮПы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ЮИД, музейные отряды)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10 % на каждом уровне образования.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08921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Приказом управления образования от 11.08.2021  №189 «Об утверждении муниципальной системы управления качеством образования в Добрянском городском округе»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утверждена муниципальная система управления качеством образования на период с 2021 по 2024 год.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Подпрограмма 7: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воспитания в Добрянском городском округе на 2021-2024 годы.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.п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7.3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добровольчества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п.п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7.4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детских и молодежных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общественных объединений (самоуправление, РДШ,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ЮИД и ДЮП и др.)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Оценка деятельности системы образования и построения межведомственного </a:t>
            </a:r>
            <a:r>
              <a:rPr lang="ru-RU" b="1" dirty="0" smtClean="0"/>
              <a:t>взаимодействия системы профилактики. </a:t>
            </a:r>
            <a:r>
              <a:rPr lang="ru-RU" b="1" dirty="0"/>
              <a:t>Оценка результативности работы с категорией детей/семей группы риска </a:t>
            </a:r>
            <a:r>
              <a:rPr lang="ru-RU" b="1" dirty="0" smtClean="0"/>
              <a:t>СОП.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Детское общественное объединение имеет большие воспитательные возможности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772816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 социального воспитания детей;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профилактической работы по раннему выявлению детского и семейного неблагополучия;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Разумно организованный досуг детей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Эффективное средство приобретения личного жизненного опыта самостоятельности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Вовлечение детей в активные формы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x-true.info/uploads/posts/2019-03/1552309028_gri_8454-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2509595" cy="1057168"/>
          </a:xfrm>
          <a:prstGeom prst="rect">
            <a:avLst/>
          </a:prstGeom>
          <a:noFill/>
        </p:spPr>
      </p:pic>
      <p:pic>
        <p:nvPicPr>
          <p:cNvPr id="6148" name="Picture 4" descr="https://zabavnik.club/wp-content/uploads/yuid_47_01135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2380192" cy="1440160"/>
          </a:xfrm>
          <a:prstGeom prst="rect">
            <a:avLst/>
          </a:prstGeom>
          <a:noFill/>
        </p:spPr>
      </p:pic>
      <p:pic>
        <p:nvPicPr>
          <p:cNvPr id="8" name="Picture 2" descr="https://content.freelancehunt.com/snippet/bf66e/1706a/388896/%D1%8D%D0%BC%D0%B1%D0%BB%D0%B5%D0%BC%D0%B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2628800" cy="1314400"/>
          </a:xfrm>
          <a:prstGeom prst="rect">
            <a:avLst/>
          </a:prstGeom>
          <a:noFill/>
        </p:spPr>
      </p:pic>
      <p:pic>
        <p:nvPicPr>
          <p:cNvPr id="6150" name="Picture 6" descr="https://xn--12-kmc.xn--80aafey1amqq.xn--d1acj3b/images/events/cover/0c64e3fbdd2229bd4b8821a7afffaa9f_b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93096"/>
            <a:ext cx="2362304" cy="1572639"/>
          </a:xfrm>
          <a:prstGeom prst="rect">
            <a:avLst/>
          </a:prstGeom>
          <a:noFill/>
        </p:spPr>
      </p:pic>
      <p:pic>
        <p:nvPicPr>
          <p:cNvPr id="6152" name="Picture 8" descr="https://mkoylesnogo.ucoz.net/KARTINKI/shkolnaja_sluzhba_primireni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221088"/>
            <a:ext cx="2339752" cy="17551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62373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обучающихся детских ОО ДГО – 1149 (на 27.09.2021)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мои документы\СОВЕЩАНИЯ\Совещания руководителей\24.12.2020\event_inner_header_bg_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2636936" cy="188515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Всероссийское детско-юношеское военно-патриотическое общественное движение «ЮНАРМИЯ»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деятельности: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туристско-краеведческое;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физкультурно-спортивное;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военно-историческое;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военная подготовка;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поисковая деятельность;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патриотическое и гражданское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музейная работа и т.д., исходя из специфики образовательной организации.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57620" y="857232"/>
          <a:ext cx="5000661" cy="5791800"/>
        </p:xfrm>
        <a:graphic>
          <a:graphicData uri="http://schemas.openxmlformats.org/drawingml/2006/table">
            <a:tbl>
              <a:tblPr/>
              <a:tblGrid>
                <a:gridCol w="540351"/>
                <a:gridCol w="1382236"/>
                <a:gridCol w="540351"/>
                <a:gridCol w="463159"/>
                <a:gridCol w="463159"/>
                <a:gridCol w="550001"/>
                <a:gridCol w="550001"/>
                <a:gridCol w="511403"/>
              </a:tblGrid>
              <a:tr h="374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ОО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школьников, вовлеченных в движение 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Юнармия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 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учете в ОДН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сироты (в т.ч. опекаемые дети)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с ОВЗ (в т.ч. дети-инвалиды)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"ДООШ№ 1(КШ)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№2"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 5"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МАОУ "ПСОШ №1"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"ПСОШ 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16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Вильвенская СОШ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Перемская ООШ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27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"ДСОШ№5" (Голубятская)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Сенькинская ООШ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"Гаринская ООШ"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45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"Дивьинская СОШ" (Ярино, Висим, Дивья)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МБУ ДО "ЦДОД "Логос"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227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yuid_47_01135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451279" cy="208823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35896" y="980728"/>
          <a:ext cx="5256585" cy="4920639"/>
        </p:xfrm>
        <a:graphic>
          <a:graphicData uri="http://schemas.openxmlformats.org/drawingml/2006/table">
            <a:tbl>
              <a:tblPr/>
              <a:tblGrid>
                <a:gridCol w="526481"/>
                <a:gridCol w="1571218"/>
                <a:gridCol w="526481"/>
                <a:gridCol w="526481"/>
                <a:gridCol w="526481"/>
                <a:gridCol w="526481"/>
                <a:gridCol w="526481"/>
                <a:gridCol w="526481"/>
              </a:tblGrid>
              <a:tr h="6373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ОО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школьников, вовлеченных в движение ЮИД (юные инспектора движения)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 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учете в ОДН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сироты (в т.ч. опекаемые дети)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дети с ОВЗ (в т.ч. дети-инвалиды)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"ДООШ№ 1(КШ)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№2"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74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 5"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МАОУ "ПСОШ №1"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"ПСОШ 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98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Вильвенская СОШ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Перемская ООШ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86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"ДСОШ№5" (Голубятская)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Сенькинская ООШ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"Гаринская ООШ"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417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"Дивьинская СОШ" (Ярино, Висим, Дивья)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МБУ ДО "ЦДОД "Логос"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089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9512" y="2636912"/>
            <a:ext cx="3312368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Активная пропаганда БДД среди детей для предупреждения ДДТТ.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cs typeface="Arial" pitchFamily="34" charset="0"/>
              </a:rPr>
              <a:t>Социализация подростков, привитие навыков общественной организационной работы, ответственности, товарищества через деятельность объединения отряда ЮИД.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ontent.freelancehunt.com/snippet/bf66e/1706a/388896/%D1%8D%D0%BC%D0%B1%D0%BB%D0%B5%D0%BC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840552" cy="192027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68" y="714356"/>
          <a:ext cx="5361262" cy="5258400"/>
        </p:xfrm>
        <a:graphic>
          <a:graphicData uri="http://schemas.openxmlformats.org/drawingml/2006/table">
            <a:tbl>
              <a:tblPr/>
              <a:tblGrid>
                <a:gridCol w="536965"/>
                <a:gridCol w="1602507"/>
                <a:gridCol w="536965"/>
                <a:gridCol w="536965"/>
                <a:gridCol w="536965"/>
                <a:gridCol w="536965"/>
                <a:gridCol w="536965"/>
                <a:gridCol w="536965"/>
              </a:tblGrid>
              <a:tr h="525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ОО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школьников, вовлеченных в движение РДШ (российское движение школьников)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 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учете в ОДН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сироты (в т.ч. опекаемые дети)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дети с ОВЗ (в т.ч. дети-инвалиды)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"ДООШ№ 1(КШ)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№2"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 № 5"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МАОУ "ПСОШ №1"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"ПСОШ 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63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Вильвенская СОШ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МБОУ Перемская ООШ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318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"ДСОШ№5" (Голубятская)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Сенькинская ООШ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"Гаринская ООШ"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344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МБОУ "Дивьинская СОШ" (Ярино, Висим, Дивья)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МБУ ДО "ЦДОД "Логос"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722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643182"/>
            <a:ext cx="30963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Военно-патриотическое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направление;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Гражданская активность;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Информационно-медийное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Личностный рост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459" t="7136" b="8653"/>
          <a:stretch>
            <a:fillRect/>
          </a:stretch>
        </p:blipFill>
        <p:spPr bwMode="auto">
          <a:xfrm>
            <a:off x="98978" y="980728"/>
            <a:ext cx="90450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5805264"/>
            <a:ext cx="181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https://</a:t>
            </a:r>
            <a:r>
              <a:rPr lang="ru-RU" b="1" dirty="0" err="1" smtClean="0"/>
              <a:t>рдш.рф</a:t>
            </a:r>
            <a:r>
              <a:rPr lang="en-US" b="1" dirty="0" smtClean="0"/>
              <a:t>/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.activatica.org/uploads/images/.thumbs/x/thumb_uploads_images_BlogPost_4125_21d9016e6baca8f416b1d41607243a29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2376264" cy="1584176"/>
          </a:xfrm>
          <a:prstGeom prst="rect">
            <a:avLst/>
          </a:prstGeom>
          <a:noFill/>
        </p:spPr>
      </p:pic>
      <p:pic>
        <p:nvPicPr>
          <p:cNvPr id="8" name="Picture 2" descr="http://m.activatica.org/uploads/images/.thumbs/x/thumb_uploads_images_BlogPost_4125_21d9016e6baca8f416b1d41607243a29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2376264" cy="158417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143372" y="214290"/>
          <a:ext cx="4608511" cy="6233858"/>
        </p:xfrm>
        <a:graphic>
          <a:graphicData uri="http://schemas.openxmlformats.org/drawingml/2006/table">
            <a:tbl>
              <a:tblPr/>
              <a:tblGrid>
                <a:gridCol w="461572"/>
                <a:gridCol w="1377507"/>
                <a:gridCol w="461572"/>
                <a:gridCol w="461572"/>
                <a:gridCol w="461572"/>
                <a:gridCol w="461572"/>
                <a:gridCol w="461572"/>
                <a:gridCol w="461572"/>
              </a:tblGrid>
              <a:tr h="595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 Количество школьников, вовлеченных в  волонтерские отряды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7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 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СОП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учете в ОДН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 сироты (в т.ч. опекаемые дети)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 с ОВЗ (в т.ч. дети-инвалиды)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"ДООШ№ 1(КШ)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"ДСОШ №2"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"ДСОШ№3"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"ДСОШ № 5"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МАОУ "ПСОШ №1"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"ПСОШ №3"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Вильвенская СОШ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Перемская ООШ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"ДСОШ№5" (Голубятская)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Сенькинская ООШ 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МБОУ "Гаринская ООШ"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"Дивьинская СОШ"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Ярино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Висим,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Дивья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МБУ ДО "ЦДОД "Логос"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27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610" marR="8610" marT="8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2276872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Georgia" pitchFamily="18" charset="0"/>
                <a:cs typeface="Arial" pitchFamily="34" charset="0"/>
              </a:rPr>
              <a:t>развитие и реализация организаторского, творческого и интеллектуального потенциала социально-активных </a:t>
            </a:r>
            <a:r>
              <a:rPr lang="ru-RU" dirty="0" smtClean="0">
                <a:solidFill>
                  <a:srgbClr val="333333"/>
                </a:solidFill>
                <a:latin typeface="Georgia" pitchFamily="18" charset="0"/>
                <a:cs typeface="Arial" pitchFamily="34" charset="0"/>
              </a:rPr>
              <a:t>подростков;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Georgia" pitchFamily="18" charset="0"/>
                <a:cs typeface="Arial" pitchFamily="34" charset="0"/>
              </a:rPr>
              <a:t>воспитание у учащихся гуманное отношение к </a:t>
            </a:r>
            <a:r>
              <a:rPr lang="ru-RU" dirty="0" smtClean="0">
                <a:solidFill>
                  <a:srgbClr val="333333"/>
                </a:solidFill>
                <a:latin typeface="Georgia" pitchFamily="18" charset="0"/>
                <a:cs typeface="Arial" pitchFamily="34" charset="0"/>
              </a:rPr>
              <a:t>людям;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Georgia" pitchFamily="18" charset="0"/>
                <a:cs typeface="Arial" pitchFamily="34" charset="0"/>
              </a:rPr>
              <a:t>привлечение школьников к организации и проведению акций и мероприятий волонтёрской направленности.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333333"/>
              </a:solidFill>
              <a:latin typeface="Georgi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333333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488" y="3286124"/>
            <a:ext cx="3643338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МБУ ДО </a:t>
            </a:r>
            <a:r>
              <a:rPr lang="ru-RU" sz="1600" b="1" dirty="0" smtClean="0">
                <a:solidFill>
                  <a:schemeClr val="tx1"/>
                </a:solidFill>
              </a:rPr>
              <a:t>«ЦДОД «Логос»»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Отряд ЮИД,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ЮнАрмия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Волонтеры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42852"/>
            <a:ext cx="8640960" cy="8640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Взаимодействие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организация 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детских общественных объединений в Добрянском городском округе</a:t>
            </a:r>
          </a:p>
        </p:txBody>
      </p:sp>
      <p:sp>
        <p:nvSpPr>
          <p:cNvPr id="6" name="Овал 5"/>
          <p:cNvSpPr/>
          <p:nvPr/>
        </p:nvSpPr>
        <p:spPr>
          <a:xfrm>
            <a:off x="1547664" y="1844824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«ДООШ №1(КШ)»</a:t>
            </a:r>
          </a:p>
        </p:txBody>
      </p:sp>
      <p:sp>
        <p:nvSpPr>
          <p:cNvPr id="7" name="Овал 6"/>
          <p:cNvSpPr/>
          <p:nvPr/>
        </p:nvSpPr>
        <p:spPr>
          <a:xfrm>
            <a:off x="428596" y="2714620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«ДСОШ №2»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58" y="3929066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«ДСОШ №3»</a:t>
            </a:r>
          </a:p>
        </p:txBody>
      </p:sp>
      <p:sp>
        <p:nvSpPr>
          <p:cNvPr id="9" name="Овал 8"/>
          <p:cNvSpPr/>
          <p:nvPr/>
        </p:nvSpPr>
        <p:spPr>
          <a:xfrm>
            <a:off x="1500166" y="5072074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«ДСОШ №5»</a:t>
            </a:r>
          </a:p>
        </p:txBody>
      </p:sp>
      <p:sp>
        <p:nvSpPr>
          <p:cNvPr id="10" name="Овал 9"/>
          <p:cNvSpPr/>
          <p:nvPr/>
        </p:nvSpPr>
        <p:spPr>
          <a:xfrm>
            <a:off x="3635896" y="1340768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МАОУ «ПСОШ №1»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43570" y="1785926"/>
            <a:ext cx="2088232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«ПСОШ №3»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15140" y="2714620"/>
            <a:ext cx="2124744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«Перемская ООШ»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72264" y="4000504"/>
            <a:ext cx="2304256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«Сенькинская  СОШ»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29256" y="5000636"/>
            <a:ext cx="2304256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«Дивьинская  СОШ»</a:t>
            </a:r>
          </a:p>
        </p:txBody>
      </p:sp>
      <p:sp>
        <p:nvSpPr>
          <p:cNvPr id="47" name="Овал 46"/>
          <p:cNvSpPr/>
          <p:nvPr/>
        </p:nvSpPr>
        <p:spPr>
          <a:xfrm>
            <a:off x="0" y="1142984"/>
            <a:ext cx="9144000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00430" y="5643578"/>
            <a:ext cx="2304256" cy="7920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МБОУ «</a:t>
            </a:r>
            <a:r>
              <a:rPr lang="ru-RU" sz="1200" b="1" dirty="0" err="1" smtClean="0">
                <a:solidFill>
                  <a:schemeClr val="tx1"/>
                </a:solidFill>
              </a:rPr>
              <a:t>Вильвенская</a:t>
            </a:r>
            <a:r>
              <a:rPr lang="ru-RU" sz="1200" b="1" dirty="0" smtClean="0">
                <a:solidFill>
                  <a:schemeClr val="tx1"/>
                </a:solidFill>
              </a:rPr>
              <a:t> СОШ»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3240" y="2571744"/>
            <a:ext cx="312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Координация работы </a:t>
            </a:r>
          </a:p>
          <a:p>
            <a:pPr algn="ctr"/>
            <a:r>
              <a:rPr lang="ru-RU" b="1" dirty="0" smtClean="0"/>
              <a:t>Общественных объединений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1633</Words>
  <Application>Microsoft Office PowerPoint</Application>
  <PresentationFormat>Экран (4:3)</PresentationFormat>
  <Paragraphs>614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детских общественных объединений в общеобразовательных организациях Добрянского городского округа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Управление образования ДМР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детских общественных объединений в общеобразовательных организациях Добрянского городского округа</dc:title>
  <dc:creator>Admin</dc:creator>
  <cp:lastModifiedBy>Admin</cp:lastModifiedBy>
  <cp:revision>31</cp:revision>
  <dcterms:created xsi:type="dcterms:W3CDTF">2021-09-29T12:52:42Z</dcterms:created>
  <dcterms:modified xsi:type="dcterms:W3CDTF">2021-09-30T04:52:43Z</dcterms:modified>
</cp:coreProperties>
</file>